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37"/>
  </p:notesMasterIdLst>
  <p:handoutMasterIdLst>
    <p:handoutMasterId r:id="rId38"/>
  </p:handoutMasterIdLst>
  <p:sldIdLst>
    <p:sldId id="256" r:id="rId4"/>
    <p:sldId id="262" r:id="rId5"/>
    <p:sldId id="261" r:id="rId6"/>
    <p:sldId id="299" r:id="rId7"/>
    <p:sldId id="354" r:id="rId8"/>
    <p:sldId id="316" r:id="rId9"/>
    <p:sldId id="331" r:id="rId10"/>
    <p:sldId id="332" r:id="rId11"/>
    <p:sldId id="298" r:id="rId12"/>
    <p:sldId id="365" r:id="rId13"/>
    <p:sldId id="366" r:id="rId14"/>
    <p:sldId id="339" r:id="rId15"/>
    <p:sldId id="367" r:id="rId16"/>
    <p:sldId id="333" r:id="rId17"/>
    <p:sldId id="330" r:id="rId18"/>
    <p:sldId id="334" r:id="rId19"/>
    <p:sldId id="335" r:id="rId20"/>
    <p:sldId id="368" r:id="rId21"/>
    <p:sldId id="369" r:id="rId22"/>
    <p:sldId id="370" r:id="rId23"/>
    <p:sldId id="292" r:id="rId24"/>
    <p:sldId id="337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38" r:id="rId34"/>
    <p:sldId id="360" r:id="rId35"/>
    <p:sldId id="361" r:id="rId3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6" autoAdjust="0"/>
    <p:restoredTop sz="88765" autoAdjust="0"/>
  </p:normalViewPr>
  <p:slideViewPr>
    <p:cSldViewPr snapToGrid="0">
      <p:cViewPr varScale="1">
        <p:scale>
          <a:sx n="107" d="100"/>
          <a:sy n="107" d="100"/>
        </p:scale>
        <p:origin x="252" y="102"/>
      </p:cViewPr>
      <p:guideLst>
        <p:guide orient="horz" pos="225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ustomXml" Target="../customXml/item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7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5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1" r:id="rId14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  <a:endPara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ĐT-KTMT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321" y="687394"/>
            <a:ext cx="7436800" cy="5766159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S-R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cổng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NOR – SR Latch 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03721" y="194228"/>
            <a:ext cx="438912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 (LATCH)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001438" y="1337228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001438" y="6139678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Cấu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tạo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874972" y="5654362"/>
            <a:ext cx="2564177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Bìa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nô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Q+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23" y="4488447"/>
            <a:ext cx="2514494" cy="1578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814" y="2270330"/>
            <a:ext cx="4254337" cy="3007240"/>
          </a:xfrm>
          <a:prstGeom prst="rect">
            <a:avLst/>
          </a:prstGeom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4536467" y="5691551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thật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5" y="2250522"/>
            <a:ext cx="2914650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193" y="2428540"/>
            <a:ext cx="41243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321" y="852056"/>
            <a:ext cx="7436800" cy="5766159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SR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03721" y="194228"/>
            <a:ext cx="438912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 (LATCH)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02" y="2328709"/>
            <a:ext cx="98107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808892"/>
            <a:ext cx="7436800" cy="5766159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 (D Latch) 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03721" y="194228"/>
            <a:ext cx="438912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 (LATCH)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047308" y="2552417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" y="4292496"/>
            <a:ext cx="4752364" cy="2565504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8536427" y="5413773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thật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378377" y="5413773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Cấu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tạo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96" y="2203848"/>
            <a:ext cx="5276850" cy="32099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15" y="1586137"/>
            <a:ext cx="2257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321" y="852056"/>
            <a:ext cx="10990864" cy="5766159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03721" y="194228"/>
            <a:ext cx="438912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 (LATCH)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1" y="1646165"/>
            <a:ext cx="98298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8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597877"/>
            <a:ext cx="11468792" cy="571680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57" y="2555339"/>
            <a:ext cx="4820765" cy="3249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33" y="2731753"/>
            <a:ext cx="4394052" cy="2896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57" y="1779178"/>
            <a:ext cx="3958290" cy="4656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681" y="1779178"/>
            <a:ext cx="4086598" cy="46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803658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SR Flip Flop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" y="4743963"/>
            <a:ext cx="5777345" cy="164976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115430" y="1377168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445885" y="5589173"/>
            <a:ext cx="247416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Biểu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666" y="1946658"/>
            <a:ext cx="4791075" cy="3562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57" y="2004918"/>
            <a:ext cx="2219325" cy="2066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7861" y="2083961"/>
            <a:ext cx="2114550" cy="2000250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15366" y="4194984"/>
            <a:ext cx="240790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Positive edge triggering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3131114" y="4194984"/>
            <a:ext cx="250413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Negative edge triggering</a:t>
            </a:r>
          </a:p>
        </p:txBody>
      </p:sp>
    </p:spTree>
    <p:extLst>
      <p:ext uri="{BB962C8B-B14F-4D97-AF65-F5344CB8AC3E}">
        <p14:creationId xmlns:p14="http://schemas.microsoft.com/office/powerpoint/2010/main" val="19277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803658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 Flip Flop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7" y="2254053"/>
            <a:ext cx="2584802" cy="1554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054" y="5318977"/>
            <a:ext cx="1795527" cy="1539023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360029" y="1497614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173985" y="4693808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thật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8211620" y="5709950"/>
            <a:ext cx="247416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Biểu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162" y="1598064"/>
            <a:ext cx="5676187" cy="381194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5366" y="4194984"/>
            <a:ext cx="240790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Positive edge triggering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3131114" y="4194984"/>
            <a:ext cx="250413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Negative edge triggering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741" y="2326754"/>
            <a:ext cx="24003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561234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 Flip Flop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67" y="1870847"/>
            <a:ext cx="2110403" cy="1688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448" y="1823311"/>
            <a:ext cx="1914525" cy="1783393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227669" y="1277628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98448" y="1141731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thật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926" y="1712687"/>
            <a:ext cx="4055287" cy="3214107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8620010" y="5220822"/>
            <a:ext cx="247416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Biểu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622" y="4211394"/>
            <a:ext cx="4607698" cy="264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239" y="1949444"/>
            <a:ext cx="1876425" cy="1609725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04270" y="3603596"/>
            <a:ext cx="240790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Positive edge triggering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2810817" y="3603596"/>
            <a:ext cx="250413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Negative edge triggering</a:t>
            </a:r>
          </a:p>
        </p:txBody>
      </p:sp>
    </p:spTree>
    <p:extLst>
      <p:ext uri="{BB962C8B-B14F-4D97-AF65-F5344CB8AC3E}">
        <p14:creationId xmlns:p14="http://schemas.microsoft.com/office/powerpoint/2010/main" val="24565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803658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JK Flip Flop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115430" y="1314977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978731" y="4207702"/>
            <a:ext cx="1914258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thật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397142" y="6008935"/>
            <a:ext cx="247416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Biểu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6" y="1961507"/>
            <a:ext cx="2284303" cy="1748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229" y="4886818"/>
            <a:ext cx="2559846" cy="18862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05" y="1779835"/>
            <a:ext cx="5791200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152" y="2063744"/>
            <a:ext cx="1971675" cy="1495425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12583" y="3617687"/>
            <a:ext cx="240790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Positive edge triggering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819130" y="3617687"/>
            <a:ext cx="2504136" cy="4258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1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Negative edge triggering</a:t>
            </a:r>
          </a:p>
        </p:txBody>
      </p:sp>
    </p:spTree>
    <p:extLst>
      <p:ext uri="{BB962C8B-B14F-4D97-AF65-F5344CB8AC3E}">
        <p14:creationId xmlns:p14="http://schemas.microsoft.com/office/powerpoint/2010/main" val="42400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472905" y="109292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FF with additional inputs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500731" y="788480"/>
            <a:ext cx="263603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836873" y="2937212"/>
            <a:ext cx="263603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chân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thực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0" y="1416230"/>
            <a:ext cx="2613942" cy="13302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4" y="4139636"/>
            <a:ext cx="4368708" cy="18926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294856" y="1541903"/>
            <a:ext cx="6099043" cy="2957758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</p:pic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7109180" y="742459"/>
            <a:ext cx="2866542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Biểu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gian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763" y="4960620"/>
            <a:ext cx="2049197" cy="14515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739" y="4922519"/>
            <a:ext cx="1203481" cy="14515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8876" y="4884420"/>
            <a:ext cx="1587645" cy="152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36935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91581" y="259410"/>
            <a:ext cx="56634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397295" y="424635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13619" y="1721965"/>
              <a:ext cx="4564524" cy="645651"/>
              <a:chOff x="6713619" y="1721965"/>
              <a:chExt cx="4564524" cy="64565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13619" y="172196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Khái</a:t>
                </a:r>
                <a:r>
                  <a:rPr lang="en-US" altLang="ko-KR" sz="27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niệm</a:t>
                </a:r>
                <a:r>
                  <a:rPr lang="en-US" altLang="ko-KR" sz="27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chung</a:t>
                </a:r>
                <a:endParaRPr lang="ko-KR" altLang="en-US" sz="27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363174" y="1165604"/>
            <a:ext cx="5859760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624801" y="1666120"/>
              <a:ext cx="463487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từ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nhớ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50452" y="2724551"/>
            <a:ext cx="5341510" cy="646331"/>
            <a:chOff x="5819650" y="1666120"/>
            <a:chExt cx="5341510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653468" y="17093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tả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altLang="ko-KR" sz="27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24644" y="3465935"/>
            <a:ext cx="5415521" cy="646331"/>
            <a:chOff x="5819650" y="1666120"/>
            <a:chExt cx="54155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D4BEEDD-86DE-4E96-A635-24D514CE0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24644" y="4209040"/>
            <a:ext cx="5415521" cy="646331"/>
            <a:chOff x="5819650" y="1666120"/>
            <a:chExt cx="54155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50452" y="5018902"/>
            <a:ext cx="5415521" cy="646331"/>
            <a:chOff x="5819650" y="1666120"/>
            <a:chExt cx="5415521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bất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50452" y="5729636"/>
            <a:ext cx="5415521" cy="990087"/>
            <a:chOff x="5819650" y="1666120"/>
            <a:chExt cx="5415521" cy="99008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363174" y="1930545"/>
            <a:ext cx="5913581" cy="646331"/>
            <a:chOff x="5819650" y="1666120"/>
            <a:chExt cx="5489987" cy="6463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674767" y="1741369"/>
              <a:ext cx="463487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đun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logic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472905" y="109292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giữa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800" y="773240"/>
            <a:ext cx="6400801" cy="246526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Phương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pháp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1: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biến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trực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endParaRPr lang="en-US" altLang="en-US" sz="2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tiên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đề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lý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đại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số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Boole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để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phương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trình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logic : Y = f(X,Q)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Phương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pháp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bìa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Karnaugh</a:t>
            </a:r>
            <a:endParaRPr lang="en-US" altLang="en-US" sz="2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tổng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hợp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FF,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đó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lập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bìa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Karnaugh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thực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để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logic : Y = f(X,Q)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1: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 sang </a:t>
            </a:r>
            <a:r>
              <a:rPr lang="en-US" altLang="en-US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</a:t>
            </a:r>
            <a:endParaRPr lang="en-US" altLang="en-US" sz="2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 sang SR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3: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SR sang JK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4: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 </a:t>
            </a:r>
            <a:r>
              <a:rPr lang="en-US" altLang="en-US" sz="2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sz="2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JK sang D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altLang="en-US" sz="2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72" y="967901"/>
            <a:ext cx="5324791" cy="2331145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813906" y="3299046"/>
            <a:ext cx="3365909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75" y="4457716"/>
            <a:ext cx="6372225" cy="180022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530036" y="3937543"/>
            <a:ext cx="3365909" cy="6277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tổng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hợp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endParaRPr lang="en-US" altLang="en-US" sz="2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1107193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Các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flip-flop lưu trữ một bit thông tin</a:t>
            </a:r>
          </a:p>
          <a:p>
            <a:pPr algn="just">
              <a:lnSpc>
                <a:spcPct val="120000"/>
              </a:lnSpc>
            </a:pP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 n flip-flop được dùng để lưu n bit dữ liệu ta gọi là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Clk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được dùng chung cho tất cả các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flip-flop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lấy ngõ ra ở từng tầng FF (gọi là các ngõ ra song song) hay ở tầng cuối (ngõ ra nối tiếp).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 được dùng để: giữ dữ liệu, giữ giá trị đếm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....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(Register)</a:t>
            </a:r>
          </a:p>
        </p:txBody>
      </p:sp>
    </p:spTree>
    <p:extLst>
      <p:ext uri="{BB962C8B-B14F-4D97-AF65-F5344CB8AC3E}">
        <p14:creationId xmlns:p14="http://schemas.microsoft.com/office/powerpoint/2010/main" val="15392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1107193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gated clock</a:t>
            </a:r>
          </a:p>
          <a:p>
            <a:pPr marL="0" indent="0">
              <a:buNone/>
            </a:pPr>
            <a:endParaRPr lang="vi-VN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0" y="1915721"/>
            <a:ext cx="9372377" cy="44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1107193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clock enable</a:t>
            </a:r>
          </a:p>
          <a:p>
            <a:pPr marL="0" indent="0">
              <a:buNone/>
            </a:pPr>
            <a:endParaRPr lang="vi-VN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1998567"/>
            <a:ext cx="9963379" cy="46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792480"/>
            <a:ext cx="11468792" cy="58257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Truyền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dữ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giữa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14" y="1584961"/>
            <a:ext cx="10487059" cy="51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792480"/>
            <a:ext cx="11468792" cy="58257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Truyền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dữ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giữa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8bit</a:t>
            </a:r>
          </a:p>
          <a:p>
            <a:pPr marL="0" indent="0">
              <a:buNone/>
            </a:pPr>
            <a:endParaRPr lang="vi-VN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10" y="1571942"/>
            <a:ext cx="8490274" cy="51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792480"/>
            <a:ext cx="11468792" cy="58257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thực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lưu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quả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phép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cộng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" y="1629655"/>
            <a:ext cx="11830646" cy="48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792480"/>
            <a:ext cx="11468792" cy="58257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1391920"/>
            <a:ext cx="7315200" cy="53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792480"/>
            <a:ext cx="11468792" cy="58257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494" y="1528445"/>
            <a:ext cx="80581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83912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792480"/>
            <a:ext cx="11468792" cy="58257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song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59" y="1534161"/>
            <a:ext cx="6429375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803658"/>
            <a:ext cx="11468792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nghĩa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 một mạch tuần tự tuần hoàn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một lối vào đếm và một lối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ra,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 có số trạng thái trong bằng chính hệ số đếm (ký hiệu là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M). 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Dưới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tác dụng của tín hiệu vào đếm, mạch sẽ chuyển từ trạng thái trong này đến một trạng thái trong khác theo một thứ tự nhất định. 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Cứ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 </a:t>
            </a:r>
            <a:r>
              <a:rPr lang="vi-VN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 </a:t>
            </a: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 hiệu vào đếm mạch lại trở về trạng thái xuất phát ban đầu. 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(Counter)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1" y="4823808"/>
            <a:ext cx="5327147" cy="17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23208" y="803658"/>
            <a:ext cx="6151707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4" y="1543658"/>
            <a:ext cx="5690455" cy="5314342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70675" y="879758"/>
            <a:ext cx="6151707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541" y="2009380"/>
            <a:ext cx="4533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8039" y="1700474"/>
            <a:ext cx="9036254" cy="551102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 = 4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 = 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3: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 = 5 </a:t>
            </a: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(Counter)</a:t>
            </a:r>
          </a:p>
        </p:txBody>
      </p:sp>
    </p:spTree>
    <p:extLst>
      <p:ext uri="{BB962C8B-B14F-4D97-AF65-F5344CB8AC3E}">
        <p14:creationId xmlns:p14="http://schemas.microsoft.com/office/powerpoint/2010/main" val="34266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7" y="2049087"/>
            <a:ext cx="11251915" cy="452596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hay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còn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dãy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Đặc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điểm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hoạt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động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những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thuộc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còn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thuộc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nhớ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lưu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trữ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thể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hoặc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giữ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nguyên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2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nhớ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phổ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biến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dùng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(Latch)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231179" y="906087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niệm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chung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649288" y="224443"/>
            <a:ext cx="5320145" cy="706582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Mô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5747991" y="1134687"/>
                <a:ext cx="6385073" cy="4525963"/>
              </a:xfrm>
              <a:prstGeom prst="rect">
                <a:avLst/>
              </a:prstGeom>
            </p:spPr>
            <p:txBody>
              <a:bodyPr/>
              <a:lstStyle>
                <a:lvl1pPr marL="228605" indent="-228605" algn="l" defTabSz="91442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18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28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40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52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63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75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85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98" indent="-228605" algn="l" defTabSz="914423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Biểu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thức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mô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tả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hoạt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động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của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err="1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mạch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altLang="en-US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</a:t>
                </a:r>
                <a:r>
                  <a:rPr lang="en-US" altLang="en-US" dirty="0" smtClean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en-US" dirty="0" smtClean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 smtClean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en-US" i="1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en-US" i="1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ＭＳ Ｐゴシック" panose="020B0600070205080204" pitchFamily="34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ＭＳ Ｐゴシック" panose="020B0600070205080204" pitchFamily="34" charset="-128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ＭＳ Ｐゴシック" panose="020B0600070205080204" pitchFamily="34" charset="-128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ＭＳ Ｐゴシック" panose="020B0600070205080204" pitchFamily="34" charset="-128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ＭＳ Ｐゴシック" panose="020B0600070205080204" pitchFamily="34" charset="-128"/>
                                            <a:cs typeface="Times New Roman" panose="020206030504050203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ea typeface="ＭＳ Ｐゴシック" panose="020B0600070205080204" pitchFamily="34" charset="-128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en-US" i="1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en-US" i="1">
                          <a:latin typeface="Cambria Math" panose="020405030504060302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ＭＳ Ｐゴシック" panose="020B0600070205080204" pitchFamily="34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ea typeface="ＭＳ Ｐゴシック" panose="020B0600070205080204" pitchFamily="34" charset="-128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ＭＳ Ｐゴシック" panose="020B0600070205080204" pitchFamily="34" charset="-128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dirty="0" smtClean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991" y="1134687"/>
                <a:ext cx="6385073" cy="4525963"/>
              </a:xfrm>
              <a:prstGeom prst="rect">
                <a:avLst/>
              </a:prstGeom>
              <a:blipFill>
                <a:blip r:embed="rId5"/>
                <a:stretch>
                  <a:fillRect l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6" y="2173085"/>
            <a:ext cx="54387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 (LATCH)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199" y="1166950"/>
            <a:ext cx="11290663" cy="5409696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Đặc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điểm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đề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điều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khiển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endParaRPr lang="en-US" altLang="en-US" sz="3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lập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(set latch) :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tác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động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làm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= 1 </a:t>
            </a:r>
          </a:p>
          <a:p>
            <a:pPr marL="0" indent="0" algn="just"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xóa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(reset latch) :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tác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động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làm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= 0</a:t>
            </a:r>
          </a:p>
          <a:p>
            <a:pPr marL="0" indent="0" algn="just"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Nếu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cả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set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reset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thì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chốt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lập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–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xóa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(set – reset latch)</a:t>
            </a:r>
          </a:p>
          <a:p>
            <a:pPr marL="0" indent="0" algn="just"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ngay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ứng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endParaRPr lang="en-US" altLang="en-US" sz="34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/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Một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số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latch: Gate D Latch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SR Latch </a:t>
            </a:r>
          </a:p>
        </p:txBody>
      </p:sp>
    </p:spTree>
    <p:extLst>
      <p:ext uri="{BB962C8B-B14F-4D97-AF65-F5344CB8AC3E}">
        <p14:creationId xmlns:p14="http://schemas.microsoft.com/office/powerpoint/2010/main" val="10594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29688" y="155125"/>
            <a:ext cx="602395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(FLIP FLOP)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199" y="1166950"/>
            <a:ext cx="11290663" cy="495921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Đặc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điểm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xung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CLK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hợp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để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điều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khiển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lật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chỉ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lần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xung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CLK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-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Nếu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CLK,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nhiều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lần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thì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cuối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cùng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sẽ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phụ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thuộc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điểm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xung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CLK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tích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cực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(active) </a:t>
            </a:r>
          </a:p>
          <a:p>
            <a:pPr algn="just">
              <a:lnSpc>
                <a:spcPct val="120000"/>
              </a:lnSpc>
            </a:pP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Một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số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sz="3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FF: D, SR, JK, T</a:t>
            </a:r>
          </a:p>
        </p:txBody>
      </p:sp>
    </p:spTree>
    <p:extLst>
      <p:ext uri="{BB962C8B-B14F-4D97-AF65-F5344CB8AC3E}">
        <p14:creationId xmlns:p14="http://schemas.microsoft.com/office/powerpoint/2010/main" val="17253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385264" y="289047"/>
            <a:ext cx="664222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So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Latch &amp; Flip Flop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" y="2318972"/>
            <a:ext cx="5772150" cy="3002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664" y="2132135"/>
            <a:ext cx="5314950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249" y="5303960"/>
            <a:ext cx="962025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274" y="5303960"/>
            <a:ext cx="3267075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665" y="5275385"/>
            <a:ext cx="1181100" cy="295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7765" y="5321545"/>
            <a:ext cx="29051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594319"/>
            <a:ext cx="66456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Props1.xml><?xml version="1.0" encoding="utf-8"?>
<ds:datastoreItem xmlns:ds="http://schemas.openxmlformats.org/officeDocument/2006/customXml" ds:itemID="{8EA85504-EE03-4BCB-85CD-14BF777C196E}"/>
</file>

<file path=customXml/itemProps2.xml><?xml version="1.0" encoding="utf-8"?>
<ds:datastoreItem xmlns:ds="http://schemas.openxmlformats.org/officeDocument/2006/customXml" ds:itemID="{1C6D7092-6AAC-44A4-9F6E-C1FFF76AE582}"/>
</file>

<file path=customXml/itemProps3.xml><?xml version="1.0" encoding="utf-8"?>
<ds:datastoreItem xmlns:ds="http://schemas.openxmlformats.org/officeDocument/2006/customXml" ds:itemID="{41AE1849-DE68-462E-AFFA-DCE127F38648}"/>
</file>

<file path=docProps/app.xml><?xml version="1.0" encoding="utf-8"?>
<Properties xmlns="http://schemas.openxmlformats.org/officeDocument/2006/extended-properties" xmlns:vt="http://schemas.openxmlformats.org/officeDocument/2006/docPropsVTypes">
  <TotalTime>25420</TotalTime>
  <Words>1110</Words>
  <Application>Microsoft Office PowerPoint</Application>
  <PresentationFormat>Widescreen</PresentationFormat>
  <Paragraphs>177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 Unicode MS</vt:lpstr>
      <vt:lpstr>ＭＳ Ｐゴシック</vt:lpstr>
      <vt:lpstr>Arial</vt:lpstr>
      <vt:lpstr>Calibri</vt:lpstr>
      <vt:lpstr>Cambria Math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262</cp:revision>
  <dcterms:created xsi:type="dcterms:W3CDTF">2018-04-24T17:14:44Z</dcterms:created>
  <dcterms:modified xsi:type="dcterms:W3CDTF">2021-02-22T08:10:57Z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</Properties>
</file>